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623814-E038-450C-9B37-B57998D04CEB}" v="5" dt="2024-10-04T04:09:34.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660"/>
  </p:normalViewPr>
  <p:slideViewPr>
    <p:cSldViewPr snapToGrid="0">
      <p:cViewPr varScale="1">
        <p:scale>
          <a:sx n="78" d="100"/>
          <a:sy n="78" d="100"/>
        </p:scale>
        <p:origin x="78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shit Nahar" userId="708b94147dd39d2d" providerId="LiveId" clId="{26623814-E038-450C-9B37-B57998D04CEB}"/>
    <pc:docChg chg="undo custSel modSld">
      <pc:chgData name="Darshit Nahar" userId="708b94147dd39d2d" providerId="LiveId" clId="{26623814-E038-450C-9B37-B57998D04CEB}" dt="2024-10-04T04:11:28.113" v="38" actId="1076"/>
      <pc:docMkLst>
        <pc:docMk/>
      </pc:docMkLst>
      <pc:sldChg chg="modSp mod">
        <pc:chgData name="Darshit Nahar" userId="708b94147dd39d2d" providerId="LiveId" clId="{26623814-E038-450C-9B37-B57998D04CEB}" dt="2024-10-04T04:09:34.950" v="19"/>
        <pc:sldMkLst>
          <pc:docMk/>
          <pc:sldMk cId="4246197343" sldId="256"/>
        </pc:sldMkLst>
        <pc:spChg chg="mod">
          <ac:chgData name="Darshit Nahar" userId="708b94147dd39d2d" providerId="LiveId" clId="{26623814-E038-450C-9B37-B57998D04CEB}" dt="2024-10-04T04:09:34.950" v="19"/>
          <ac:spMkLst>
            <pc:docMk/>
            <pc:sldMk cId="4246197343" sldId="256"/>
            <ac:spMk id="3" creationId="{DB3B50BA-5E6B-CDD7-FB31-E2CA7ABCB279}"/>
          </ac:spMkLst>
        </pc:spChg>
      </pc:sldChg>
      <pc:sldChg chg="addSp modSp mod">
        <pc:chgData name="Darshit Nahar" userId="708b94147dd39d2d" providerId="LiveId" clId="{26623814-E038-450C-9B37-B57998D04CEB}" dt="2024-10-04T04:07:43.730" v="6" actId="1076"/>
        <pc:sldMkLst>
          <pc:docMk/>
          <pc:sldMk cId="797877836" sldId="257"/>
        </pc:sldMkLst>
        <pc:spChg chg="add">
          <ac:chgData name="Darshit Nahar" userId="708b94147dd39d2d" providerId="LiveId" clId="{26623814-E038-450C-9B37-B57998D04CEB}" dt="2024-10-04T04:07:15.623" v="0" actId="11529"/>
          <ac:spMkLst>
            <pc:docMk/>
            <pc:sldMk cId="797877836" sldId="257"/>
            <ac:spMk id="9" creationId="{2C1039FF-02C8-1FA6-3978-6D17B9CE9CC9}"/>
          </ac:spMkLst>
        </pc:spChg>
        <pc:spChg chg="add mod">
          <ac:chgData name="Darshit Nahar" userId="708b94147dd39d2d" providerId="LiveId" clId="{26623814-E038-450C-9B37-B57998D04CEB}" dt="2024-10-04T04:07:25.817" v="2" actId="1076"/>
          <ac:spMkLst>
            <pc:docMk/>
            <pc:sldMk cId="797877836" sldId="257"/>
            <ac:spMk id="10" creationId="{26077197-3FEC-B669-99E6-9F55D8625FA1}"/>
          </ac:spMkLst>
        </pc:spChg>
        <pc:spChg chg="add mod">
          <ac:chgData name="Darshit Nahar" userId="708b94147dd39d2d" providerId="LiveId" clId="{26623814-E038-450C-9B37-B57998D04CEB}" dt="2024-10-04T04:07:33.214" v="4" actId="1076"/>
          <ac:spMkLst>
            <pc:docMk/>
            <pc:sldMk cId="797877836" sldId="257"/>
            <ac:spMk id="11" creationId="{1FA3AD9E-3AE2-DAB4-A0CA-6600B62426D7}"/>
          </ac:spMkLst>
        </pc:spChg>
        <pc:spChg chg="add mod">
          <ac:chgData name="Darshit Nahar" userId="708b94147dd39d2d" providerId="LiveId" clId="{26623814-E038-450C-9B37-B57998D04CEB}" dt="2024-10-04T04:07:43.730" v="6" actId="1076"/>
          <ac:spMkLst>
            <pc:docMk/>
            <pc:sldMk cId="797877836" sldId="257"/>
            <ac:spMk id="12" creationId="{B9AB0B7C-B548-7A62-8221-EF799D3218FA}"/>
          </ac:spMkLst>
        </pc:spChg>
      </pc:sldChg>
      <pc:sldChg chg="addSp modSp mod">
        <pc:chgData name="Darshit Nahar" userId="708b94147dd39d2d" providerId="LiveId" clId="{26623814-E038-450C-9B37-B57998D04CEB}" dt="2024-10-04T04:11:28.113" v="38" actId="1076"/>
        <pc:sldMkLst>
          <pc:docMk/>
          <pc:sldMk cId="1863791866" sldId="258"/>
        </pc:sldMkLst>
        <pc:picChg chg="add mod">
          <ac:chgData name="Darshit Nahar" userId="708b94147dd39d2d" providerId="LiveId" clId="{26623814-E038-450C-9B37-B57998D04CEB}" dt="2024-10-04T04:09:50.197" v="20" actId="14100"/>
          <ac:picMkLst>
            <pc:docMk/>
            <pc:sldMk cId="1863791866" sldId="258"/>
            <ac:picMk id="3" creationId="{9543D420-7432-98A4-EEB6-9EFC307B84CA}"/>
          </ac:picMkLst>
        </pc:picChg>
        <pc:picChg chg="add mod">
          <ac:chgData name="Darshit Nahar" userId="708b94147dd39d2d" providerId="LiveId" clId="{26623814-E038-450C-9B37-B57998D04CEB}" dt="2024-10-04T04:09:58.936" v="23" actId="1076"/>
          <ac:picMkLst>
            <pc:docMk/>
            <pc:sldMk cId="1863791866" sldId="258"/>
            <ac:picMk id="5" creationId="{449EE6F6-127D-8E11-8F54-B0E0023ECC5E}"/>
          </ac:picMkLst>
        </pc:picChg>
        <pc:picChg chg="add mod">
          <ac:chgData name="Darshit Nahar" userId="708b94147dd39d2d" providerId="LiveId" clId="{26623814-E038-450C-9B37-B57998D04CEB}" dt="2024-10-04T04:10:45.598" v="32" actId="14100"/>
          <ac:picMkLst>
            <pc:docMk/>
            <pc:sldMk cId="1863791866" sldId="258"/>
            <ac:picMk id="7" creationId="{41F68B2B-DE6D-4A47-873E-12D3BE51ABAF}"/>
          </ac:picMkLst>
        </pc:picChg>
        <pc:picChg chg="add mod">
          <ac:chgData name="Darshit Nahar" userId="708b94147dd39d2d" providerId="LiveId" clId="{26623814-E038-450C-9B37-B57998D04CEB}" dt="2024-10-04T04:11:28.113" v="38" actId="1076"/>
          <ac:picMkLst>
            <pc:docMk/>
            <pc:sldMk cId="1863791866" sldId="258"/>
            <ac:picMk id="9" creationId="{60EC30E3-6396-96C4-5DFC-B2E3EC80C91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309AA6-E2DF-47F7-A259-96C4E0EBA502}"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18643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1115921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547154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79668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550517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3309AA6-E2DF-47F7-A259-96C4E0EBA502}" type="datetimeFigureOut">
              <a:rPr lang="en-IN" smtClean="0"/>
              <a:t>04-10-2024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22193114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3309AA6-E2DF-47F7-A259-96C4E0EBA502}" type="datetimeFigureOut">
              <a:rPr lang="en-IN" smtClean="0"/>
              <a:t>04-10-2024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3532626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309AA6-E2DF-47F7-A259-96C4E0EBA502}"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1070043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309AA6-E2DF-47F7-A259-96C4E0EBA502}"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3636772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309AA6-E2DF-47F7-A259-96C4E0EBA502}"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418067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309AA6-E2DF-47F7-A259-96C4E0EBA502}"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2425682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764491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309AA6-E2DF-47F7-A259-96C4E0EBA502}" type="datetimeFigureOut">
              <a:rPr lang="en-IN" smtClean="0"/>
              <a:t>04-10-2024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2481453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309AA6-E2DF-47F7-A259-96C4E0EBA502}" type="datetimeFigureOut">
              <a:rPr lang="en-IN" smtClean="0"/>
              <a:t>04-10-2024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2784790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309AA6-E2DF-47F7-A259-96C4E0EBA502}" type="datetimeFigureOut">
              <a:rPr lang="en-IN" smtClean="0"/>
              <a:t>04-10-2024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1639077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1027534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309AA6-E2DF-47F7-A259-96C4E0EBA502}"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EA9AE2-2978-4A76-9FB7-B7999630EBEF}" type="slidenum">
              <a:rPr lang="en-IN" smtClean="0"/>
              <a:t>‹#›</a:t>
            </a:fld>
            <a:endParaRPr lang="en-IN"/>
          </a:p>
        </p:txBody>
      </p:sp>
    </p:spTree>
    <p:extLst>
      <p:ext uri="{BB962C8B-B14F-4D97-AF65-F5344CB8AC3E}">
        <p14:creationId xmlns:p14="http://schemas.microsoft.com/office/powerpoint/2010/main" val="3323065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3309AA6-E2DF-47F7-A259-96C4E0EBA502}" type="datetimeFigureOut">
              <a:rPr lang="en-IN" smtClean="0"/>
              <a:t>04-10-2024</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AEA9AE2-2978-4A76-9FB7-B7999630EBEF}" type="slidenum">
              <a:rPr lang="en-IN" smtClean="0"/>
              <a:t>‹#›</a:t>
            </a:fld>
            <a:endParaRPr lang="en-IN"/>
          </a:p>
        </p:txBody>
      </p:sp>
    </p:spTree>
    <p:extLst>
      <p:ext uri="{BB962C8B-B14F-4D97-AF65-F5344CB8AC3E}">
        <p14:creationId xmlns:p14="http://schemas.microsoft.com/office/powerpoint/2010/main" val="3088667318"/>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Garimabhatia06" TargetMode="External"/><Relationship Id="rId2" Type="http://schemas.openxmlformats.org/officeDocument/2006/relationships/hyperlink" Target="https://github.com/adwait005" TargetMode="External"/><Relationship Id="rId1" Type="http://schemas.openxmlformats.org/officeDocument/2006/relationships/slideLayout" Target="../slideLayouts/slideLayout1.xml"/><Relationship Id="rId5" Type="http://schemas.openxmlformats.org/officeDocument/2006/relationships/hyperlink" Target="https://github.com/welingkarcoders" TargetMode="External"/><Relationship Id="rId4" Type="http://schemas.openxmlformats.org/officeDocument/2006/relationships/hyperlink" Target="https://github.com/ShrutIKOTHAR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0B52-A87E-8BFD-9F5E-DD0522330EFE}"/>
              </a:ext>
            </a:extLst>
          </p:cNvPr>
          <p:cNvSpPr>
            <a:spLocks noGrp="1"/>
          </p:cNvSpPr>
          <p:nvPr>
            <p:ph type="ctrTitle"/>
          </p:nvPr>
        </p:nvSpPr>
        <p:spPr>
          <a:xfrm>
            <a:off x="1381273" y="1184749"/>
            <a:ext cx="9440034" cy="1828801"/>
          </a:xfrm>
        </p:spPr>
        <p:txBody>
          <a:bodyPr>
            <a:normAutofit fontScale="90000"/>
          </a:bodyPr>
          <a:lstStyle/>
          <a:p>
            <a:r>
              <a:rPr lang="en-US" sz="5400" dirty="0">
                <a:solidFill>
                  <a:srgbClr val="EFD5FA"/>
                </a:solidFill>
                <a:latin typeface="Instrument Sans Medium" pitchFamily="34" charset="0"/>
                <a:ea typeface="Instrument Sans Medium" pitchFamily="34" charset="-122"/>
                <a:cs typeface="Instrument Sans Medium" pitchFamily="34" charset="-120"/>
              </a:rPr>
              <a:t>Text Analytics Final Project: Unveiling Insights from Tweets</a:t>
            </a:r>
            <a:br>
              <a:rPr lang="en-US" sz="5400" dirty="0"/>
            </a:br>
            <a:endParaRPr lang="en-IN" dirty="0"/>
          </a:p>
        </p:txBody>
      </p:sp>
      <p:sp>
        <p:nvSpPr>
          <p:cNvPr id="3" name="Subtitle 2">
            <a:extLst>
              <a:ext uri="{FF2B5EF4-FFF2-40B4-BE49-F238E27FC236}">
                <a16:creationId xmlns:a16="http://schemas.microsoft.com/office/drawing/2014/main" id="{DB3B50BA-5E6B-CDD7-FB31-E2CA7ABCB279}"/>
              </a:ext>
            </a:extLst>
          </p:cNvPr>
          <p:cNvSpPr>
            <a:spLocks noGrp="1"/>
          </p:cNvSpPr>
          <p:nvPr>
            <p:ph type="subTitle" idx="1"/>
          </p:nvPr>
        </p:nvSpPr>
        <p:spPr>
          <a:xfrm>
            <a:off x="1381273" y="2563044"/>
            <a:ext cx="9440034" cy="1049867"/>
          </a:xfrm>
        </p:spPr>
        <p:txBody>
          <a:bodyPr>
            <a:normAutofit fontScale="92500"/>
          </a:bodyPr>
          <a:lstStyle/>
          <a:p>
            <a:pPr algn="just"/>
            <a:r>
              <a:rPr lang="en-US" sz="2000" dirty="0">
                <a:solidFill>
                  <a:srgbClr val="C7CDD6"/>
                </a:solidFill>
                <a:latin typeface="Inter" pitchFamily="34" charset="0"/>
                <a:ea typeface="Inter" pitchFamily="34" charset="-122"/>
                <a:cs typeface="Inter" pitchFamily="34" charset="-120"/>
              </a:rPr>
              <a:t>This project delves into the world of Twitter data. We analyze tweets using advanced text analytics techniques to uncover trends, sentiments, and topics. Through this exploration, we aim to gain valuable insights into public opinion and social dynamics.</a:t>
            </a:r>
            <a:endParaRPr lang="en-US" sz="2000" dirty="0"/>
          </a:p>
          <a:p>
            <a:pPr algn="just"/>
            <a:endParaRPr lang="en-IN" dirty="0"/>
          </a:p>
        </p:txBody>
      </p:sp>
      <p:sp>
        <p:nvSpPr>
          <p:cNvPr id="4" name="TextBox 3">
            <a:extLst>
              <a:ext uri="{FF2B5EF4-FFF2-40B4-BE49-F238E27FC236}">
                <a16:creationId xmlns:a16="http://schemas.microsoft.com/office/drawing/2014/main" id="{DAE228B8-4A2B-4B44-D8A0-51A037373A82}"/>
              </a:ext>
            </a:extLst>
          </p:cNvPr>
          <p:cNvSpPr txBox="1"/>
          <p:nvPr/>
        </p:nvSpPr>
        <p:spPr>
          <a:xfrm>
            <a:off x="2532714" y="3772115"/>
            <a:ext cx="8288593" cy="2031325"/>
          </a:xfrm>
          <a:prstGeom prst="rect">
            <a:avLst/>
          </a:prstGeom>
          <a:noFill/>
        </p:spPr>
        <p:txBody>
          <a:bodyPr wrap="square" rtlCol="0">
            <a:spAutoFit/>
          </a:bodyPr>
          <a:lstStyle/>
          <a:p>
            <a:r>
              <a:rPr lang="en-US" dirty="0"/>
              <a:t>Submitted By:</a:t>
            </a:r>
          </a:p>
          <a:p>
            <a:r>
              <a:rPr lang="en-US" dirty="0"/>
              <a:t>Aditi Joshi - 37</a:t>
            </a:r>
          </a:p>
          <a:p>
            <a:r>
              <a:rPr lang="en-US" dirty="0" err="1"/>
              <a:t>Adwait</a:t>
            </a:r>
            <a:r>
              <a:rPr lang="en-US" dirty="0"/>
              <a:t> </a:t>
            </a:r>
            <a:r>
              <a:rPr lang="en-US" dirty="0" err="1"/>
              <a:t>Gosavi</a:t>
            </a:r>
            <a:r>
              <a:rPr lang="en-US" dirty="0"/>
              <a:t> – 38         </a:t>
            </a:r>
            <a:r>
              <a:rPr lang="en-IN" b="0" i="0" u="none" strike="noStrike" dirty="0">
                <a:effectLst/>
                <a:latin typeface="SF Pro Text"/>
                <a:hlinkClick r:id="rId2" tooltip="https://github.com/adwait005"/>
              </a:rPr>
              <a:t>https://github.com/adwait005</a:t>
            </a:r>
            <a:endParaRPr lang="en-US" dirty="0"/>
          </a:p>
          <a:p>
            <a:r>
              <a:rPr lang="en-US" dirty="0"/>
              <a:t>Garima Bhatia – 47          </a:t>
            </a:r>
            <a:r>
              <a:rPr lang="en-IN" b="0" i="0" u="none" strike="noStrike" dirty="0">
                <a:effectLst/>
                <a:latin typeface="SF Pro Text"/>
                <a:hlinkClick r:id="rId3" tooltip="https://github.com/Garimabhatia06"/>
              </a:rPr>
              <a:t>https://github.com/Garimabhatia06</a:t>
            </a:r>
            <a:endParaRPr lang="en-US" dirty="0"/>
          </a:p>
          <a:p>
            <a:r>
              <a:rPr lang="en-US" dirty="0"/>
              <a:t>Goutam Jain - 48 </a:t>
            </a:r>
          </a:p>
          <a:p>
            <a:r>
              <a:rPr lang="en-US" dirty="0"/>
              <a:t>Shruti </a:t>
            </a:r>
            <a:r>
              <a:rPr lang="en-US" dirty="0" err="1"/>
              <a:t>Kothare</a:t>
            </a:r>
            <a:r>
              <a:rPr lang="en-US" dirty="0"/>
              <a:t> – </a:t>
            </a:r>
            <a:r>
              <a:rPr lang="en-US"/>
              <a:t>70          </a:t>
            </a:r>
            <a:r>
              <a:rPr lang="en-US">
                <a:hlinkClick r:id="rId4"/>
              </a:rPr>
              <a:t>https://github.com/ShrutIKOTHARE</a:t>
            </a:r>
            <a:endParaRPr lang="en-US" dirty="0"/>
          </a:p>
          <a:p>
            <a:r>
              <a:rPr lang="en-US" dirty="0"/>
              <a:t> Mahvish Khan – 83         </a:t>
            </a:r>
            <a:r>
              <a:rPr lang="en-IN" b="0" i="0" u="none" strike="noStrike" dirty="0">
                <a:effectLst/>
                <a:latin typeface="SF Pro Text"/>
                <a:hlinkClick r:id="rId5" tooltip="https://github.com/welingkarcoders"/>
              </a:rPr>
              <a:t>https://github.com/welingkarcoders</a:t>
            </a:r>
            <a:endParaRPr lang="en-IN" dirty="0"/>
          </a:p>
        </p:txBody>
      </p:sp>
    </p:spTree>
    <p:extLst>
      <p:ext uri="{BB962C8B-B14F-4D97-AF65-F5344CB8AC3E}">
        <p14:creationId xmlns:p14="http://schemas.microsoft.com/office/powerpoint/2010/main" val="4246197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E12AF6F2-5505-8B9F-EE1D-557CC5C2D180}"/>
              </a:ext>
            </a:extLst>
          </p:cNvPr>
          <p:cNvSpPr/>
          <p:nvPr/>
        </p:nvSpPr>
        <p:spPr>
          <a:xfrm>
            <a:off x="271878" y="258530"/>
            <a:ext cx="6756243" cy="778146"/>
          </a:xfrm>
          <a:prstGeom prst="rect">
            <a:avLst/>
          </a:prstGeom>
          <a:noFill/>
          <a:ln/>
        </p:spPr>
        <p:txBody>
          <a:bodyPr wrap="square" lIns="0" tIns="0" rIns="0" bIns="0" rtlCol="0" anchor="t"/>
          <a:lstStyle/>
          <a:p>
            <a:pPr marL="0" indent="0">
              <a:lnSpc>
                <a:spcPts val="5450"/>
              </a:lnSpc>
              <a:buNone/>
            </a:pPr>
            <a:r>
              <a:rPr lang="en-US" sz="3200" dirty="0">
                <a:solidFill>
                  <a:srgbClr val="EFD5FA"/>
                </a:solidFill>
                <a:latin typeface="Instrument Sans Medium" pitchFamily="34" charset="0"/>
                <a:ea typeface="Instrument Sans Medium" pitchFamily="34" charset="-122"/>
                <a:cs typeface="Instrument Sans Medium" pitchFamily="34" charset="-120"/>
              </a:rPr>
              <a:t>Data Acquisition and Preprocessing</a:t>
            </a:r>
            <a:endParaRPr lang="en-US" sz="3200" dirty="0"/>
          </a:p>
        </p:txBody>
      </p:sp>
      <p:pic>
        <p:nvPicPr>
          <p:cNvPr id="7" name="Picture 6">
            <a:extLst>
              <a:ext uri="{FF2B5EF4-FFF2-40B4-BE49-F238E27FC236}">
                <a16:creationId xmlns:a16="http://schemas.microsoft.com/office/drawing/2014/main" id="{6704EC25-5C6B-A9AB-7897-585E6BE89F94}"/>
              </a:ext>
            </a:extLst>
          </p:cNvPr>
          <p:cNvPicPr>
            <a:picLocks noChangeAspect="1"/>
          </p:cNvPicPr>
          <p:nvPr/>
        </p:nvPicPr>
        <p:blipFill>
          <a:blip r:embed="rId2"/>
          <a:stretch>
            <a:fillRect/>
          </a:stretch>
        </p:blipFill>
        <p:spPr>
          <a:xfrm>
            <a:off x="7288619" y="0"/>
            <a:ext cx="4903381" cy="6858000"/>
          </a:xfrm>
          <a:prstGeom prst="rect">
            <a:avLst/>
          </a:prstGeom>
        </p:spPr>
      </p:pic>
      <p:sp>
        <p:nvSpPr>
          <p:cNvPr id="8" name="TextBox 7">
            <a:extLst>
              <a:ext uri="{FF2B5EF4-FFF2-40B4-BE49-F238E27FC236}">
                <a16:creationId xmlns:a16="http://schemas.microsoft.com/office/drawing/2014/main" id="{2D5FEC27-22A7-0C2F-979B-086ED36DCB18}"/>
              </a:ext>
            </a:extLst>
          </p:cNvPr>
          <p:cNvSpPr txBox="1"/>
          <p:nvPr/>
        </p:nvSpPr>
        <p:spPr>
          <a:xfrm>
            <a:off x="898450" y="1095153"/>
            <a:ext cx="5087679" cy="5355312"/>
          </a:xfrm>
          <a:prstGeom prst="rect">
            <a:avLst/>
          </a:prstGeom>
          <a:noFill/>
        </p:spPr>
        <p:txBody>
          <a:bodyPr wrap="square" rtlCol="0">
            <a:spAutoFit/>
          </a:bodyPr>
          <a:lstStyle/>
          <a:p>
            <a:r>
              <a:rPr lang="en-US" dirty="0"/>
              <a:t>The twitter sentiment data was selected for the sentiment analysis.</a:t>
            </a:r>
          </a:p>
          <a:p>
            <a:endParaRPr lang="en-US" dirty="0"/>
          </a:p>
          <a:p>
            <a:endParaRPr lang="en-US" dirty="0"/>
          </a:p>
          <a:p>
            <a:r>
              <a:rPr lang="en-US" dirty="0"/>
              <a:t>The data was preprocessed</a:t>
            </a:r>
          </a:p>
          <a:p>
            <a:endParaRPr lang="en-US" dirty="0"/>
          </a:p>
          <a:p>
            <a:endParaRPr lang="en-US" dirty="0"/>
          </a:p>
          <a:p>
            <a:r>
              <a:rPr lang="en-US" dirty="0"/>
              <a:t>Removed the stop words</a:t>
            </a:r>
          </a:p>
          <a:p>
            <a:endParaRPr lang="en-US" dirty="0"/>
          </a:p>
          <a:p>
            <a:endParaRPr lang="en-US" dirty="0"/>
          </a:p>
          <a:p>
            <a:r>
              <a:rPr lang="en-US" dirty="0"/>
              <a:t>Removed non-alphabetic characters</a:t>
            </a:r>
          </a:p>
          <a:p>
            <a:endParaRPr lang="en-US" dirty="0"/>
          </a:p>
          <a:p>
            <a:endParaRPr lang="en-US" dirty="0"/>
          </a:p>
          <a:p>
            <a:r>
              <a:rPr lang="en-US" dirty="0"/>
              <a:t>Converted it to lowercase</a:t>
            </a:r>
          </a:p>
          <a:p>
            <a:endParaRPr lang="en-US" dirty="0"/>
          </a:p>
          <a:p>
            <a:endParaRPr lang="en-US" dirty="0"/>
          </a:p>
          <a:p>
            <a:r>
              <a:rPr lang="en-US" dirty="0"/>
              <a:t>Performed Lemmatization on the cleaned text</a:t>
            </a:r>
          </a:p>
          <a:p>
            <a:endParaRPr lang="en-US" dirty="0"/>
          </a:p>
          <a:p>
            <a:endParaRPr lang="en-IN" dirty="0"/>
          </a:p>
        </p:txBody>
      </p:sp>
      <p:sp>
        <p:nvSpPr>
          <p:cNvPr id="9" name="Arrow: Down 8">
            <a:extLst>
              <a:ext uri="{FF2B5EF4-FFF2-40B4-BE49-F238E27FC236}">
                <a16:creationId xmlns:a16="http://schemas.microsoft.com/office/drawing/2014/main" id="{2C1039FF-02C8-1FA6-3978-6D17B9CE9CC9}"/>
              </a:ext>
            </a:extLst>
          </p:cNvPr>
          <p:cNvSpPr/>
          <p:nvPr/>
        </p:nvSpPr>
        <p:spPr>
          <a:xfrm>
            <a:off x="1935126" y="2620926"/>
            <a:ext cx="430618" cy="4306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26077197-3FEC-B669-99E6-9F55D8625FA1}"/>
              </a:ext>
            </a:extLst>
          </p:cNvPr>
          <p:cNvSpPr/>
          <p:nvPr/>
        </p:nvSpPr>
        <p:spPr>
          <a:xfrm>
            <a:off x="1935126" y="3512289"/>
            <a:ext cx="430618" cy="4306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1FA3AD9E-3AE2-DAB4-A0CA-6600B62426D7}"/>
              </a:ext>
            </a:extLst>
          </p:cNvPr>
          <p:cNvSpPr/>
          <p:nvPr/>
        </p:nvSpPr>
        <p:spPr>
          <a:xfrm>
            <a:off x="1935126" y="4318591"/>
            <a:ext cx="430618" cy="4306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B9AB0B7C-B548-7A62-8221-EF799D3218FA}"/>
              </a:ext>
            </a:extLst>
          </p:cNvPr>
          <p:cNvSpPr/>
          <p:nvPr/>
        </p:nvSpPr>
        <p:spPr>
          <a:xfrm>
            <a:off x="1935126" y="5124893"/>
            <a:ext cx="430618" cy="4306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97877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D9C60E-E413-A49F-4498-C161053392E3}"/>
              </a:ext>
            </a:extLst>
          </p:cNvPr>
          <p:cNvPicPr>
            <a:picLocks noChangeAspect="1"/>
          </p:cNvPicPr>
          <p:nvPr/>
        </p:nvPicPr>
        <p:blipFill>
          <a:blip r:embed="rId2"/>
          <a:stretch>
            <a:fillRect/>
          </a:stretch>
        </p:blipFill>
        <p:spPr>
          <a:xfrm>
            <a:off x="399154" y="724937"/>
            <a:ext cx="4889283" cy="1707883"/>
          </a:xfrm>
          <a:prstGeom prst="rect">
            <a:avLst/>
          </a:prstGeom>
        </p:spPr>
      </p:pic>
      <p:pic>
        <p:nvPicPr>
          <p:cNvPr id="8" name="Picture 7">
            <a:extLst>
              <a:ext uri="{FF2B5EF4-FFF2-40B4-BE49-F238E27FC236}">
                <a16:creationId xmlns:a16="http://schemas.microsoft.com/office/drawing/2014/main" id="{5C8866DF-DE1D-7827-25CD-9200639ECD3C}"/>
              </a:ext>
            </a:extLst>
          </p:cNvPr>
          <p:cNvPicPr>
            <a:picLocks noChangeAspect="1"/>
          </p:cNvPicPr>
          <p:nvPr/>
        </p:nvPicPr>
        <p:blipFill>
          <a:blip r:embed="rId3"/>
          <a:stretch>
            <a:fillRect/>
          </a:stretch>
        </p:blipFill>
        <p:spPr>
          <a:xfrm>
            <a:off x="6617616" y="724938"/>
            <a:ext cx="4819470" cy="1707882"/>
          </a:xfrm>
          <a:prstGeom prst="rect">
            <a:avLst/>
          </a:prstGeom>
        </p:spPr>
      </p:pic>
      <p:pic>
        <p:nvPicPr>
          <p:cNvPr id="11" name="Picture 10">
            <a:extLst>
              <a:ext uri="{FF2B5EF4-FFF2-40B4-BE49-F238E27FC236}">
                <a16:creationId xmlns:a16="http://schemas.microsoft.com/office/drawing/2014/main" id="{1AA0FD66-CFE8-DB50-1770-4961569C54D3}"/>
              </a:ext>
            </a:extLst>
          </p:cNvPr>
          <p:cNvPicPr>
            <a:picLocks noChangeAspect="1"/>
          </p:cNvPicPr>
          <p:nvPr/>
        </p:nvPicPr>
        <p:blipFill>
          <a:blip r:embed="rId4"/>
          <a:stretch>
            <a:fillRect/>
          </a:stretch>
        </p:blipFill>
        <p:spPr>
          <a:xfrm>
            <a:off x="6617614" y="3793643"/>
            <a:ext cx="4819471" cy="1871864"/>
          </a:xfrm>
          <a:prstGeom prst="rect">
            <a:avLst/>
          </a:prstGeom>
        </p:spPr>
      </p:pic>
      <p:pic>
        <p:nvPicPr>
          <p:cNvPr id="13" name="Picture 12">
            <a:extLst>
              <a:ext uri="{FF2B5EF4-FFF2-40B4-BE49-F238E27FC236}">
                <a16:creationId xmlns:a16="http://schemas.microsoft.com/office/drawing/2014/main" id="{294C2D27-C7D3-43C0-717A-86D14F71AF5A}"/>
              </a:ext>
            </a:extLst>
          </p:cNvPr>
          <p:cNvPicPr>
            <a:picLocks noChangeAspect="1"/>
          </p:cNvPicPr>
          <p:nvPr/>
        </p:nvPicPr>
        <p:blipFill>
          <a:blip r:embed="rId5"/>
          <a:stretch>
            <a:fillRect/>
          </a:stretch>
        </p:blipFill>
        <p:spPr>
          <a:xfrm>
            <a:off x="427733" y="3793644"/>
            <a:ext cx="5039428" cy="1871863"/>
          </a:xfrm>
          <a:prstGeom prst="rect">
            <a:avLst/>
          </a:prstGeom>
        </p:spPr>
      </p:pic>
      <p:sp>
        <p:nvSpPr>
          <p:cNvPr id="14" name="Arrow: Right 13">
            <a:extLst>
              <a:ext uri="{FF2B5EF4-FFF2-40B4-BE49-F238E27FC236}">
                <a16:creationId xmlns:a16="http://schemas.microsoft.com/office/drawing/2014/main" id="{856E7688-4D0F-3939-2F75-5B0801DF1239}"/>
              </a:ext>
            </a:extLst>
          </p:cNvPr>
          <p:cNvSpPr/>
          <p:nvPr/>
        </p:nvSpPr>
        <p:spPr>
          <a:xfrm>
            <a:off x="5571241" y="1574276"/>
            <a:ext cx="725864" cy="5561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84688D84-A090-956B-4A24-1D02BE2A018E}"/>
              </a:ext>
            </a:extLst>
          </p:cNvPr>
          <p:cNvSpPr/>
          <p:nvPr/>
        </p:nvSpPr>
        <p:spPr>
          <a:xfrm rot="5400000">
            <a:off x="8664417" y="2905026"/>
            <a:ext cx="725864" cy="5561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419AED94-1A34-2C86-451C-F3149A15BC72}"/>
              </a:ext>
            </a:extLst>
          </p:cNvPr>
          <p:cNvSpPr/>
          <p:nvPr/>
        </p:nvSpPr>
        <p:spPr>
          <a:xfrm rot="10800000">
            <a:off x="5571241" y="4449452"/>
            <a:ext cx="725864" cy="5561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63791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F5176C-7D22-F313-684A-DEEC1AFAD78B}"/>
              </a:ext>
            </a:extLst>
          </p:cNvPr>
          <p:cNvSpPr txBox="1"/>
          <p:nvPr/>
        </p:nvSpPr>
        <p:spPr>
          <a:xfrm>
            <a:off x="546755" y="301658"/>
            <a:ext cx="3968684" cy="461665"/>
          </a:xfrm>
          <a:prstGeom prst="rect">
            <a:avLst/>
          </a:prstGeom>
          <a:noFill/>
        </p:spPr>
        <p:txBody>
          <a:bodyPr wrap="square" rtlCol="0">
            <a:spAutoFit/>
          </a:bodyPr>
          <a:lstStyle/>
          <a:p>
            <a:r>
              <a:rPr lang="en-US" sz="2400" dirty="0"/>
              <a:t>Subjectivity and Polarity</a:t>
            </a:r>
            <a:endParaRPr lang="en-IN" sz="2400" dirty="0"/>
          </a:p>
        </p:txBody>
      </p:sp>
      <p:pic>
        <p:nvPicPr>
          <p:cNvPr id="4" name="Picture 3">
            <a:extLst>
              <a:ext uri="{FF2B5EF4-FFF2-40B4-BE49-F238E27FC236}">
                <a16:creationId xmlns:a16="http://schemas.microsoft.com/office/drawing/2014/main" id="{E66B59C3-9F12-FCB8-2B29-92AFCE8E3B3E}"/>
              </a:ext>
            </a:extLst>
          </p:cNvPr>
          <p:cNvPicPr>
            <a:picLocks noChangeAspect="1"/>
          </p:cNvPicPr>
          <p:nvPr/>
        </p:nvPicPr>
        <p:blipFill>
          <a:blip r:embed="rId2"/>
          <a:stretch>
            <a:fillRect/>
          </a:stretch>
        </p:blipFill>
        <p:spPr>
          <a:xfrm>
            <a:off x="207389" y="902822"/>
            <a:ext cx="5420413" cy="1751843"/>
          </a:xfrm>
          <a:prstGeom prst="rect">
            <a:avLst/>
          </a:prstGeom>
        </p:spPr>
      </p:pic>
      <p:pic>
        <p:nvPicPr>
          <p:cNvPr id="6" name="Picture 5">
            <a:extLst>
              <a:ext uri="{FF2B5EF4-FFF2-40B4-BE49-F238E27FC236}">
                <a16:creationId xmlns:a16="http://schemas.microsoft.com/office/drawing/2014/main" id="{F3DAFC2B-B04D-36CB-5F64-918BEF6D218A}"/>
              </a:ext>
            </a:extLst>
          </p:cNvPr>
          <p:cNvPicPr>
            <a:picLocks noChangeAspect="1"/>
          </p:cNvPicPr>
          <p:nvPr/>
        </p:nvPicPr>
        <p:blipFill>
          <a:blip r:embed="rId3"/>
          <a:stretch>
            <a:fillRect/>
          </a:stretch>
        </p:blipFill>
        <p:spPr>
          <a:xfrm>
            <a:off x="546755" y="3126863"/>
            <a:ext cx="4034672" cy="3429479"/>
          </a:xfrm>
          <a:prstGeom prst="rect">
            <a:avLst/>
          </a:prstGeom>
        </p:spPr>
      </p:pic>
      <p:sp>
        <p:nvSpPr>
          <p:cNvPr id="5" name="TextBox 4">
            <a:extLst>
              <a:ext uri="{FF2B5EF4-FFF2-40B4-BE49-F238E27FC236}">
                <a16:creationId xmlns:a16="http://schemas.microsoft.com/office/drawing/2014/main" id="{866DA56A-F0DB-4814-940F-1AA67B3A9D43}"/>
              </a:ext>
            </a:extLst>
          </p:cNvPr>
          <p:cNvSpPr txBox="1"/>
          <p:nvPr/>
        </p:nvSpPr>
        <p:spPr>
          <a:xfrm>
            <a:off x="5890183" y="902822"/>
            <a:ext cx="6094428" cy="2031325"/>
          </a:xfrm>
          <a:prstGeom prst="rect">
            <a:avLst/>
          </a:prstGeom>
          <a:noFill/>
        </p:spPr>
        <p:txBody>
          <a:bodyPr wrap="square">
            <a:spAutoFit/>
          </a:bodyPr>
          <a:lstStyle/>
          <a:p>
            <a:pPr algn="just"/>
            <a:r>
              <a:rPr lang="en-IN" dirty="0"/>
              <a:t>Subjectivity: This measures whether a text expresses personal opinions, emotions, or factual information. It ranges from 0 to 1</a:t>
            </a:r>
          </a:p>
          <a:p>
            <a:pPr marL="285750" indent="-285750" algn="just">
              <a:buFont typeface="Arial" panose="020B0604020202020204" pitchFamily="34" charset="0"/>
              <a:buChar char="•"/>
            </a:pPr>
            <a:r>
              <a:rPr lang="en-IN" dirty="0"/>
              <a:t>A score closer to 0 indicates the text is objective, presenting facts without personal feelings.</a:t>
            </a:r>
          </a:p>
          <a:p>
            <a:pPr marL="285750" indent="-285750" algn="just">
              <a:buFont typeface="Arial" panose="020B0604020202020204" pitchFamily="34" charset="0"/>
              <a:buChar char="•"/>
            </a:pPr>
            <a:r>
              <a:rPr lang="en-IN" dirty="0"/>
              <a:t>A score closer to 1 indicates the text is subjective, where personal opinions, emotions, or judgments are expressed.</a:t>
            </a:r>
          </a:p>
        </p:txBody>
      </p:sp>
      <p:sp>
        <p:nvSpPr>
          <p:cNvPr id="8" name="TextBox 7">
            <a:extLst>
              <a:ext uri="{FF2B5EF4-FFF2-40B4-BE49-F238E27FC236}">
                <a16:creationId xmlns:a16="http://schemas.microsoft.com/office/drawing/2014/main" id="{7DEC5768-3D8C-CA0E-5E07-AB70834B729A}"/>
              </a:ext>
            </a:extLst>
          </p:cNvPr>
          <p:cNvSpPr txBox="1"/>
          <p:nvPr/>
        </p:nvSpPr>
        <p:spPr>
          <a:xfrm>
            <a:off x="5890183" y="3976640"/>
            <a:ext cx="6094428" cy="1477328"/>
          </a:xfrm>
          <a:prstGeom prst="rect">
            <a:avLst/>
          </a:prstGeom>
          <a:noFill/>
        </p:spPr>
        <p:txBody>
          <a:bodyPr wrap="square">
            <a:spAutoFit/>
          </a:bodyPr>
          <a:lstStyle/>
          <a:p>
            <a:pPr algn="just"/>
            <a:r>
              <a:rPr lang="en-IN" dirty="0"/>
              <a:t>Polarity: This refers to the sentiment or emotional tone of the text. It also ranges from -1 to 1</a:t>
            </a:r>
          </a:p>
          <a:p>
            <a:pPr marL="285750" indent="-285750" algn="just">
              <a:buFont typeface="Arial" panose="020B0604020202020204" pitchFamily="34" charset="0"/>
              <a:buChar char="•"/>
            </a:pPr>
            <a:r>
              <a:rPr lang="en-IN" dirty="0"/>
              <a:t>A score of -1 indicates negative sentiment.</a:t>
            </a:r>
          </a:p>
          <a:p>
            <a:pPr marL="285750" indent="-285750" algn="just">
              <a:buFont typeface="Arial" panose="020B0604020202020204" pitchFamily="34" charset="0"/>
              <a:buChar char="•"/>
            </a:pPr>
            <a:r>
              <a:rPr lang="en-IN" dirty="0"/>
              <a:t>A score of 0 indicates neutral sentiment.</a:t>
            </a:r>
          </a:p>
          <a:p>
            <a:pPr marL="285750" indent="-285750" algn="just">
              <a:buFont typeface="Arial" panose="020B0604020202020204" pitchFamily="34" charset="0"/>
              <a:buChar char="•"/>
            </a:pPr>
            <a:r>
              <a:rPr lang="en-IN" dirty="0"/>
              <a:t>A score of 1 indicates positive sentiment.</a:t>
            </a:r>
          </a:p>
        </p:txBody>
      </p:sp>
    </p:spTree>
    <p:extLst>
      <p:ext uri="{BB962C8B-B14F-4D97-AF65-F5344CB8AC3E}">
        <p14:creationId xmlns:p14="http://schemas.microsoft.com/office/powerpoint/2010/main" val="2361103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804D9D-D424-2836-A470-BC8B30C4B45A}"/>
              </a:ext>
            </a:extLst>
          </p:cNvPr>
          <p:cNvPicPr>
            <a:picLocks noChangeAspect="1"/>
          </p:cNvPicPr>
          <p:nvPr/>
        </p:nvPicPr>
        <p:blipFill>
          <a:blip r:embed="rId2"/>
          <a:stretch>
            <a:fillRect/>
          </a:stretch>
        </p:blipFill>
        <p:spPr>
          <a:xfrm>
            <a:off x="707392" y="1150071"/>
            <a:ext cx="10227701" cy="5188430"/>
          </a:xfrm>
          <a:prstGeom prst="rect">
            <a:avLst/>
          </a:prstGeom>
        </p:spPr>
      </p:pic>
      <p:sp>
        <p:nvSpPr>
          <p:cNvPr id="4" name="TextBox 3">
            <a:extLst>
              <a:ext uri="{FF2B5EF4-FFF2-40B4-BE49-F238E27FC236}">
                <a16:creationId xmlns:a16="http://schemas.microsoft.com/office/drawing/2014/main" id="{1695B719-0934-DF1E-AD90-0E052E12777A}"/>
              </a:ext>
            </a:extLst>
          </p:cNvPr>
          <p:cNvSpPr txBox="1"/>
          <p:nvPr/>
        </p:nvSpPr>
        <p:spPr>
          <a:xfrm>
            <a:off x="698348" y="405352"/>
            <a:ext cx="3402312" cy="461665"/>
          </a:xfrm>
          <a:prstGeom prst="rect">
            <a:avLst/>
          </a:prstGeom>
          <a:noFill/>
        </p:spPr>
        <p:txBody>
          <a:bodyPr wrap="square" rtlCol="0">
            <a:spAutoFit/>
          </a:bodyPr>
          <a:lstStyle/>
          <a:p>
            <a:r>
              <a:rPr lang="en-US" sz="2400" dirty="0"/>
              <a:t>Polarity Distribution</a:t>
            </a:r>
            <a:endParaRPr lang="en-IN" sz="2400" dirty="0"/>
          </a:p>
        </p:txBody>
      </p:sp>
    </p:spTree>
    <p:extLst>
      <p:ext uri="{BB962C8B-B14F-4D97-AF65-F5344CB8AC3E}">
        <p14:creationId xmlns:p14="http://schemas.microsoft.com/office/powerpoint/2010/main" val="2412073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CEFD44-8F35-688E-D143-39ADAE8ABEB9}"/>
              </a:ext>
            </a:extLst>
          </p:cNvPr>
          <p:cNvPicPr>
            <a:picLocks noChangeAspect="1"/>
          </p:cNvPicPr>
          <p:nvPr/>
        </p:nvPicPr>
        <p:blipFill>
          <a:blip r:embed="rId2"/>
          <a:stretch>
            <a:fillRect/>
          </a:stretch>
        </p:blipFill>
        <p:spPr>
          <a:xfrm>
            <a:off x="382923" y="1022808"/>
            <a:ext cx="11334595" cy="5472846"/>
          </a:xfrm>
          <a:prstGeom prst="rect">
            <a:avLst/>
          </a:prstGeom>
        </p:spPr>
      </p:pic>
      <p:sp>
        <p:nvSpPr>
          <p:cNvPr id="4" name="TextBox 3">
            <a:extLst>
              <a:ext uri="{FF2B5EF4-FFF2-40B4-BE49-F238E27FC236}">
                <a16:creationId xmlns:a16="http://schemas.microsoft.com/office/drawing/2014/main" id="{6AC0EFB8-324E-C451-89C5-7DBE097212A5}"/>
              </a:ext>
            </a:extLst>
          </p:cNvPr>
          <p:cNvSpPr txBox="1"/>
          <p:nvPr/>
        </p:nvSpPr>
        <p:spPr>
          <a:xfrm>
            <a:off x="382923" y="362346"/>
            <a:ext cx="5279010" cy="461665"/>
          </a:xfrm>
          <a:prstGeom prst="rect">
            <a:avLst/>
          </a:prstGeom>
          <a:noFill/>
        </p:spPr>
        <p:txBody>
          <a:bodyPr wrap="square" rtlCol="0">
            <a:spAutoFit/>
          </a:bodyPr>
          <a:lstStyle/>
          <a:p>
            <a:r>
              <a:rPr lang="en-US" sz="2400" dirty="0"/>
              <a:t>Most Frequent Words in the text</a:t>
            </a:r>
            <a:endParaRPr lang="en-IN" sz="2400" dirty="0"/>
          </a:p>
        </p:txBody>
      </p:sp>
    </p:spTree>
    <p:extLst>
      <p:ext uri="{BB962C8B-B14F-4D97-AF65-F5344CB8AC3E}">
        <p14:creationId xmlns:p14="http://schemas.microsoft.com/office/powerpoint/2010/main" val="1353918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37B0B-56C7-A64C-C193-039DABE57D1B}"/>
              </a:ext>
            </a:extLst>
          </p:cNvPr>
          <p:cNvPicPr>
            <a:picLocks noChangeAspect="1"/>
          </p:cNvPicPr>
          <p:nvPr/>
        </p:nvPicPr>
        <p:blipFill>
          <a:blip r:embed="rId2"/>
          <a:stretch>
            <a:fillRect/>
          </a:stretch>
        </p:blipFill>
        <p:spPr>
          <a:xfrm>
            <a:off x="678729" y="999240"/>
            <a:ext cx="10346533" cy="5415699"/>
          </a:xfrm>
          <a:prstGeom prst="rect">
            <a:avLst/>
          </a:prstGeom>
        </p:spPr>
      </p:pic>
      <p:sp>
        <p:nvSpPr>
          <p:cNvPr id="4" name="TextBox 3">
            <a:extLst>
              <a:ext uri="{FF2B5EF4-FFF2-40B4-BE49-F238E27FC236}">
                <a16:creationId xmlns:a16="http://schemas.microsoft.com/office/drawing/2014/main" id="{283CD38A-F862-2A67-C928-6E36DBB72E09}"/>
              </a:ext>
            </a:extLst>
          </p:cNvPr>
          <p:cNvSpPr txBox="1"/>
          <p:nvPr/>
        </p:nvSpPr>
        <p:spPr>
          <a:xfrm>
            <a:off x="678730" y="443060"/>
            <a:ext cx="3214540" cy="461665"/>
          </a:xfrm>
          <a:prstGeom prst="rect">
            <a:avLst/>
          </a:prstGeom>
          <a:noFill/>
        </p:spPr>
        <p:txBody>
          <a:bodyPr wrap="square" rtlCol="0">
            <a:spAutoFit/>
          </a:bodyPr>
          <a:lstStyle/>
          <a:p>
            <a:r>
              <a:rPr lang="en-US" sz="2400" dirty="0"/>
              <a:t>Word Cloud</a:t>
            </a:r>
            <a:endParaRPr lang="en-IN" sz="2400" dirty="0"/>
          </a:p>
        </p:txBody>
      </p:sp>
    </p:spTree>
    <p:extLst>
      <p:ext uri="{BB962C8B-B14F-4D97-AF65-F5344CB8AC3E}">
        <p14:creationId xmlns:p14="http://schemas.microsoft.com/office/powerpoint/2010/main" val="857289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E20AF8-93DB-8A0B-CF35-97C314D23E72}"/>
              </a:ext>
            </a:extLst>
          </p:cNvPr>
          <p:cNvPicPr>
            <a:picLocks noChangeAspect="1"/>
          </p:cNvPicPr>
          <p:nvPr/>
        </p:nvPicPr>
        <p:blipFill>
          <a:blip r:embed="rId2"/>
          <a:stretch>
            <a:fillRect/>
          </a:stretch>
        </p:blipFill>
        <p:spPr>
          <a:xfrm>
            <a:off x="1707822" y="1227139"/>
            <a:ext cx="8776355" cy="2522825"/>
          </a:xfrm>
          <a:prstGeom prst="rect">
            <a:avLst/>
          </a:prstGeom>
        </p:spPr>
      </p:pic>
      <p:sp>
        <p:nvSpPr>
          <p:cNvPr id="4" name="TextBox 3">
            <a:extLst>
              <a:ext uri="{FF2B5EF4-FFF2-40B4-BE49-F238E27FC236}">
                <a16:creationId xmlns:a16="http://schemas.microsoft.com/office/drawing/2014/main" id="{8EFD3960-1B4C-9D40-8F90-3102322B33BD}"/>
              </a:ext>
            </a:extLst>
          </p:cNvPr>
          <p:cNvSpPr txBox="1"/>
          <p:nvPr/>
        </p:nvSpPr>
        <p:spPr>
          <a:xfrm>
            <a:off x="801278" y="414779"/>
            <a:ext cx="3459637" cy="461665"/>
          </a:xfrm>
          <a:prstGeom prst="rect">
            <a:avLst/>
          </a:prstGeom>
          <a:noFill/>
        </p:spPr>
        <p:txBody>
          <a:bodyPr wrap="square" rtlCol="0">
            <a:spAutoFit/>
          </a:bodyPr>
          <a:lstStyle/>
          <a:p>
            <a:r>
              <a:rPr lang="en-US" sz="2400" dirty="0"/>
              <a:t>Random Forest Model</a:t>
            </a:r>
            <a:endParaRPr lang="en-IN" sz="2400" dirty="0"/>
          </a:p>
        </p:txBody>
      </p:sp>
      <p:sp>
        <p:nvSpPr>
          <p:cNvPr id="6" name="TextBox 5">
            <a:extLst>
              <a:ext uri="{FF2B5EF4-FFF2-40B4-BE49-F238E27FC236}">
                <a16:creationId xmlns:a16="http://schemas.microsoft.com/office/drawing/2014/main" id="{27F886BB-84B4-AF72-48F4-BAB7BA1B45B5}"/>
              </a:ext>
            </a:extLst>
          </p:cNvPr>
          <p:cNvSpPr txBox="1"/>
          <p:nvPr/>
        </p:nvSpPr>
        <p:spPr>
          <a:xfrm>
            <a:off x="4196497" y="4232635"/>
            <a:ext cx="3799003" cy="2031325"/>
          </a:xfrm>
          <a:prstGeom prst="rect">
            <a:avLst/>
          </a:prstGeom>
          <a:noFill/>
        </p:spPr>
        <p:txBody>
          <a:bodyPr wrap="square" rtlCol="0">
            <a:spAutoFit/>
          </a:bodyPr>
          <a:lstStyle/>
          <a:p>
            <a:r>
              <a:rPr lang="en-US" dirty="0"/>
              <a:t>The accuracy of the model is 86%</a:t>
            </a:r>
          </a:p>
          <a:p>
            <a:endParaRPr lang="en-US" dirty="0"/>
          </a:p>
          <a:p>
            <a:r>
              <a:rPr lang="en-US" dirty="0"/>
              <a:t>The precision for the negatives (0) is 75%.</a:t>
            </a:r>
          </a:p>
          <a:p>
            <a:endParaRPr lang="en-US" dirty="0"/>
          </a:p>
          <a:p>
            <a:r>
              <a:rPr lang="en-US" dirty="0"/>
              <a:t>The precisions for the positives (1) is 87%</a:t>
            </a:r>
            <a:endParaRPr lang="en-IN" dirty="0"/>
          </a:p>
        </p:txBody>
      </p:sp>
    </p:spTree>
    <p:extLst>
      <p:ext uri="{BB962C8B-B14F-4D97-AF65-F5344CB8AC3E}">
        <p14:creationId xmlns:p14="http://schemas.microsoft.com/office/powerpoint/2010/main" val="681512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7BF5AE-A576-3500-ACA9-9D1A2B8D6248}"/>
              </a:ext>
            </a:extLst>
          </p:cNvPr>
          <p:cNvSpPr txBox="1"/>
          <p:nvPr/>
        </p:nvSpPr>
        <p:spPr>
          <a:xfrm>
            <a:off x="584461" y="754144"/>
            <a:ext cx="10661715" cy="2585323"/>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
        <p:nvSpPr>
          <p:cNvPr id="3" name="TextBox 2">
            <a:extLst>
              <a:ext uri="{FF2B5EF4-FFF2-40B4-BE49-F238E27FC236}">
                <a16:creationId xmlns:a16="http://schemas.microsoft.com/office/drawing/2014/main" id="{543E6874-89C2-8EC3-D157-DED761513C44}"/>
              </a:ext>
            </a:extLst>
          </p:cNvPr>
          <p:cNvSpPr txBox="1"/>
          <p:nvPr/>
        </p:nvSpPr>
        <p:spPr>
          <a:xfrm>
            <a:off x="4249132" y="2856322"/>
            <a:ext cx="3693736" cy="830997"/>
          </a:xfrm>
          <a:prstGeom prst="rect">
            <a:avLst/>
          </a:prstGeom>
          <a:noFill/>
        </p:spPr>
        <p:txBody>
          <a:bodyPr wrap="square" rtlCol="0">
            <a:spAutoFit/>
          </a:bodyPr>
          <a:lstStyle/>
          <a:p>
            <a:r>
              <a:rPr lang="en-US" sz="4800" dirty="0"/>
              <a:t>Thank You</a:t>
            </a:r>
            <a:endParaRPr lang="en-IN" sz="4800" dirty="0"/>
          </a:p>
        </p:txBody>
      </p:sp>
    </p:spTree>
    <p:extLst>
      <p:ext uri="{BB962C8B-B14F-4D97-AF65-F5344CB8AC3E}">
        <p14:creationId xmlns:p14="http://schemas.microsoft.com/office/powerpoint/2010/main" val="41804879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Ion Boardroom</Template>
  <TotalTime>109</TotalTime>
  <Words>303</Words>
  <Application>Microsoft Office PowerPoint</Application>
  <PresentationFormat>Widescreen</PresentationFormat>
  <Paragraphs>51</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Calisto MT</vt:lpstr>
      <vt:lpstr>Instrument Sans Medium</vt:lpstr>
      <vt:lpstr>Inter</vt:lpstr>
      <vt:lpstr>SF Pro Text</vt:lpstr>
      <vt:lpstr>Wingdings 2</vt:lpstr>
      <vt:lpstr>Slate</vt:lpstr>
      <vt:lpstr>Text Analytics Final Project: Unveiling Insights from Tweets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Darshit Nahar</dc:creator>
  <cp:lastModifiedBy>India</cp:lastModifiedBy>
  <cp:revision>10</cp:revision>
  <dcterms:created xsi:type="dcterms:W3CDTF">2024-10-04T03:53:22Z</dcterms:created>
  <dcterms:modified xsi:type="dcterms:W3CDTF">2024-10-04T09:40:47Z</dcterms:modified>
</cp:coreProperties>
</file>